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61" r:id="rId3"/>
    <p:sldId id="294" r:id="rId4"/>
    <p:sldId id="267" r:id="rId5"/>
    <p:sldId id="295" r:id="rId6"/>
    <p:sldId id="319" r:id="rId7"/>
    <p:sldId id="320" r:id="rId8"/>
    <p:sldId id="321" r:id="rId9"/>
    <p:sldId id="323" r:id="rId10"/>
    <p:sldId id="324" r:id="rId11"/>
    <p:sldId id="325" r:id="rId12"/>
    <p:sldId id="326" r:id="rId13"/>
    <p:sldId id="328" r:id="rId14"/>
    <p:sldId id="333" r:id="rId15"/>
    <p:sldId id="335" r:id="rId16"/>
    <p:sldId id="334" r:id="rId17"/>
    <p:sldId id="336" r:id="rId18"/>
    <p:sldId id="337" r:id="rId19"/>
    <p:sldId id="327" r:id="rId20"/>
    <p:sldId id="338" r:id="rId21"/>
    <p:sldId id="329" r:id="rId22"/>
    <p:sldId id="330" r:id="rId23"/>
    <p:sldId id="331" r:id="rId24"/>
    <p:sldId id="332" r:id="rId2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2030" autoAdjust="0"/>
  </p:normalViewPr>
  <p:slideViewPr>
    <p:cSldViewPr snapToGrid="0">
      <p:cViewPr varScale="1">
        <p:scale>
          <a:sx n="104" d="100"/>
          <a:sy n="104" d="100"/>
        </p:scale>
        <p:origin x="756" y="102"/>
      </p:cViewPr>
      <p:guideLst/>
    </p:cSldViewPr>
  </p:slideViewPr>
  <p:outlineViewPr>
    <p:cViewPr>
      <p:scale>
        <a:sx n="33" d="100"/>
        <a:sy n="33" d="100"/>
      </p:scale>
      <p:origin x="0" y="-651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1F3737-FD25-4DA3-9DDE-A31E7FA8A5F0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C48CA-3C1F-45E9-AF42-30C003A38B7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0551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C48CA-3C1F-45E9-AF42-30C003A38B7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17483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Port Web, FTP, </a:t>
            </a:r>
            <a:r>
              <a:rPr lang="fr-FR" dirty="0" err="1"/>
              <a:t>SSH</a:t>
            </a:r>
            <a:endParaRPr lang="fr-FR" dirty="0"/>
          </a:p>
          <a:p>
            <a:r>
              <a:rPr lang="fr-FR" dirty="0" err="1"/>
              <a:t>SSH</a:t>
            </a:r>
            <a:r>
              <a:rPr lang="fr-FR" dirty="0"/>
              <a:t> Ouvert : Ils font l’administration depuis l’</a:t>
            </a:r>
            <a:r>
              <a:rPr lang="fr-FR" dirty="0" err="1"/>
              <a:t>exterieur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C48CA-3C1F-45E9-AF42-30C003A38B71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93341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Autres possibilités : social </a:t>
            </a:r>
            <a:r>
              <a:rPr lang="fr-FR" dirty="0" err="1"/>
              <a:t>enginneering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C48CA-3C1F-45E9-AF42-30C003A38B71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4433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C48CA-3C1F-45E9-AF42-30C003A38B7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95018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C48CA-3C1F-45E9-AF42-30C003A38B7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99987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C48CA-3C1F-45E9-AF42-30C003A38B7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17279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Airgab</a:t>
            </a:r>
            <a:r>
              <a:rPr lang="fr-FR" dirty="0"/>
              <a:t> centrale nucléaire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C48CA-3C1F-45E9-AF42-30C003A38B71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8048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9FDBF7-FC3A-4DFE-85ED-83EB322307D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9507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9FDBF7-FC3A-4DFE-85ED-83EB322307D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2925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9FDBF7-FC3A-4DFE-85ED-83EB322307D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6577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9FDBF7-FC3A-4DFE-85ED-83EB322307D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47442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Est-ce que ça vous aurait intéressé de sertir des </a:t>
            </a:r>
            <a:r>
              <a:rPr lang="fr-FR" dirty="0" err="1"/>
              <a:t>câbmes</a:t>
            </a:r>
            <a:r>
              <a:rPr lang="fr-FR" dirty="0"/>
              <a:t> ?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C48CA-3C1F-45E9-AF42-30C003A38B7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0435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haveibeenpwned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C48CA-3C1F-45E9-AF42-30C003A38B71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8871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Physiquement : stagiaire, employé, de manière illégale</a:t>
            </a:r>
          </a:p>
          <a:p>
            <a:r>
              <a:rPr lang="fr-FR" dirty="0"/>
              <a:t>Par l’intermédiaire d’un employé : social engineering, chantage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C48CA-3C1F-45E9-AF42-30C003A38B7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92465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C48CA-3C1F-45E9-AF42-30C003A38B71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1123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05A043-8512-45FA-A41F-752E5B241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530E493-DEC8-D7E2-12BB-B7BC5E76B0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37D935-5AC4-C1DF-A609-08871E5DC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8B00D09-69E7-AE3F-F594-E0658686D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A183AB0-D103-B208-8178-4533E377C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5991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A76FC9-0CF5-1E8A-D92F-9446BBD08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0B7D7BB-40F8-FD24-95F0-99FEE1D6B7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3E2CE92-C6FB-94D0-D8CE-94EE47D4D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ED64A41-3BA8-32B8-AA8B-B36C4E9C6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76F5D64-44AC-5655-0972-DDB0678F7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4000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B498367-60DF-0CAF-8A3B-D72ECF2651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7C8C94E-5F9F-3778-13BD-CB232C2A51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94326F-136B-83DC-931D-A78921174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048D8A4-675C-0872-4579-F4FF05990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FDF954E-6012-D3F4-36C5-3FB477AFC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9909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350D19-EE8D-ED47-2F8F-B0FFF5771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9F572C-E789-BF69-42AA-8727C6A2A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13E9C47-BF70-9D32-86B3-B410C2486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601265-2B66-CE7D-B390-8764A8B1A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10022E9-9214-C8F2-9FF9-1A4E6C5AF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9297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B16B38-67D2-034A-7057-A9A890BD5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BD89C40-1DAA-4E0A-7225-72CC46255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EBDD9B-D1AC-9CF1-8037-CF2C8A1C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19EAD8-311A-D845-62CA-0312B7629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3C5715-8F5A-4634-C29B-4FA7D9DA0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279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5F9059-611A-631A-96E8-B15C5134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8AAF59D-0E8E-7F8F-483B-6F84DBB043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C747935-00AA-B02F-76E3-1DABF75C02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FCAF475-ABBF-E886-F69D-E0BE88D36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7298852-509E-706E-67D2-DAFA23119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60DA263-E8DE-89B6-0750-543CE39EC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176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BF30BB-E83D-0C8E-491A-ECE98937B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E100E45-C47A-3231-8ACB-0B01648D6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8D13E53-67A7-D619-B3F1-C55C6CF109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5244B3A-92F6-FF56-5B4F-A5D95FE74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FC968B-98D2-1CC9-3601-7997216EDA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77949A7-9CB4-C708-9907-3F4539C44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A9C5DBD-3D91-4934-7146-0534DE231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64E6803-871A-C001-29C1-023821694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2803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46FF4B-E031-4AA3-92F3-A80DE7CA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B290518-64B8-4E51-3528-F904369F8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6A36067-98EF-DBB4-DBED-8080CEED8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A923870-3FC7-B378-9003-80B0D2807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4750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9707B62-E05A-6743-2787-44A018635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ECB4C65-54B6-3BA8-3256-8A09F5B07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F14BD32-EECB-E513-04CC-BF9B7F39F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602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2CE171-617E-BB32-0780-2CE811003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032948-FCC3-DA98-0573-9DE418F49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4BB19C-6872-7C2A-A0F9-D8AF6894EB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9273FEA-D115-FD0B-0358-8424A543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998B995-A069-9BBD-AAF2-B36CA2D06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03FB82E-B939-503B-0DFD-3EAF48674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67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1D176E-F341-132B-875B-E75810ACC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8538C9B-7F37-5BDE-5737-7A82009AF9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3E84CF7-523E-C67C-495A-888DA01DF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DFD5C0D-260F-3F8A-0E48-2C1D5F0B4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BB4A6A9-1B5E-3D10-E3EC-6624790A9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B664B8A-6DE1-6268-9404-41663CBF1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523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5422B72-6B2B-7B2D-0F74-AB7CD2478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3F1E5DF-306D-7392-9E62-D1163CA87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DED144-498C-3A3C-1B78-061A828843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235ED-62CB-4048-8D5F-74D492A1C6D7}" type="datetimeFigureOut">
              <a:rPr lang="fr-FR" smtClean="0"/>
              <a:t>22/02/2023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8BB9CE-4751-E91D-1DC4-D26BFA6207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840CB6A-6FAC-3AF4-91E5-8F149D8E56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99CDB-8957-4BB0-BB8C-EF41C36FF0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084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guillaume.rico@alpesmesures.f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vedetails.com/vulnerability-list.php?vendor_id=45&amp;product_id=&amp;version_id=&amp;page=1&amp;hasexp=0&amp;opdos=0&amp;opec=0&amp;opov=0&amp;opcsrf=0&amp;opgpriv=0&amp;opsqli=0&amp;opxss=0&amp;opdirt=0&amp;opmemc=0&amp;ophttprs=0&amp;opbyp=0&amp;opfileinc=0&amp;opginf=0&amp;cvssscoremin=0&amp;cvssscoremax=0&amp;year=0&amp;month=0&amp;cweid=0&amp;order=3&amp;trc=1883&amp;sha=2519fd0904d6dd0c2773e7ccdc79c2ac273c8957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vedetails.com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F28C658-0E7F-81EB-6451-59C0F717B5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0082" y="1919267"/>
            <a:ext cx="4979110" cy="1297115"/>
          </a:xfrm>
        </p:spPr>
        <p:txBody>
          <a:bodyPr anchor="t">
            <a:normAutofit/>
          </a:bodyPr>
          <a:lstStyle/>
          <a:p>
            <a:pPr algn="l"/>
            <a:r>
              <a:rPr lang="fr-FR" sz="4000" dirty="0">
                <a:solidFill>
                  <a:schemeClr val="tx2"/>
                </a:solidFill>
              </a:rPr>
              <a:t>Réseaux Informatiques</a:t>
            </a:r>
            <a:br>
              <a:rPr lang="fr-FR" sz="4000" dirty="0">
                <a:solidFill>
                  <a:schemeClr val="tx2"/>
                </a:solidFill>
              </a:rPr>
            </a:br>
            <a:r>
              <a:rPr lang="fr-FR" sz="4000" dirty="0">
                <a:solidFill>
                  <a:schemeClr val="tx2"/>
                </a:solidFill>
              </a:rPr>
              <a:t>CM4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F6F14BD-18E9-BF11-FFE4-27B10B83FE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 fontScale="70000" lnSpcReduction="20000"/>
          </a:bodyPr>
          <a:lstStyle/>
          <a:p>
            <a:pPr algn="l"/>
            <a:r>
              <a:rPr lang="fr-FR" sz="2000" dirty="0">
                <a:solidFill>
                  <a:schemeClr val="tx2"/>
                </a:solidFill>
              </a:rPr>
              <a:t>Guillaume Rico</a:t>
            </a:r>
          </a:p>
          <a:p>
            <a:pPr algn="l"/>
            <a:r>
              <a:rPr lang="fr-FR" sz="2000" dirty="0">
                <a:solidFill>
                  <a:schemeClr val="tx2"/>
                </a:solidFill>
                <a:hlinkClick r:id="rId3"/>
              </a:rPr>
              <a:t>guillaume.rico@alpesmesures.fr</a:t>
            </a:r>
            <a:endParaRPr lang="fr-FR" sz="2000" dirty="0">
              <a:solidFill>
                <a:schemeClr val="tx2"/>
              </a:solidFill>
            </a:endParaRPr>
          </a:p>
          <a:p>
            <a:pPr algn="l"/>
            <a:r>
              <a:rPr lang="fr-FR" sz="2000" dirty="0">
                <a:solidFill>
                  <a:schemeClr val="tx2"/>
                </a:solidFill>
              </a:rPr>
              <a:t>https://github.com/guillaume-rico/reseaux_informatiques.git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9" name="Image 8">
            <a:extLst>
              <a:ext uri="{FF2B5EF4-FFF2-40B4-BE49-F238E27FC236}">
                <a16:creationId xmlns:a16="http://schemas.microsoft.com/office/drawing/2014/main" id="{44B1F6E2-E6F1-1BA6-A7AC-FC7B39A3EE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28" y="5274646"/>
            <a:ext cx="4109436" cy="1273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57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879000-F87B-E4F1-EDA7-E630DAE22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ANSSI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3F1D09-D3FA-EDEE-E62D-4B0BA5CA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Site Web : https://www.ssi.gouv.fr</a:t>
            </a:r>
          </a:p>
          <a:p>
            <a:r>
              <a:rPr lang="fr-FR" dirty="0"/>
              <a:t>Source d’information pour la cybersécurité</a:t>
            </a:r>
          </a:p>
          <a:p>
            <a:pPr lvl="1"/>
            <a:r>
              <a:rPr lang="fr-FR" dirty="0"/>
              <a:t>Guide</a:t>
            </a:r>
          </a:p>
          <a:p>
            <a:pPr lvl="1"/>
            <a:r>
              <a:rPr lang="fr-FR" dirty="0"/>
              <a:t>Bonne pratique</a:t>
            </a:r>
          </a:p>
          <a:p>
            <a:pPr lvl="1"/>
            <a:endParaRPr lang="fr-FR" dirty="0"/>
          </a:p>
          <a:p>
            <a:endParaRPr lang="fr-FR" dirty="0"/>
          </a:p>
          <a:p>
            <a:r>
              <a:rPr lang="fr-FR" dirty="0"/>
              <a:t>Ayez le reflexe de vous rendre sur l’</a:t>
            </a:r>
            <a:r>
              <a:rPr lang="fr-FR" dirty="0" err="1"/>
              <a:t>ANSSI</a:t>
            </a: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736F3A7-1CC9-4DE4-7E3D-52AEAC04D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74" y="6154384"/>
            <a:ext cx="1675204" cy="51931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2D14701-4120-AF8C-1F85-468DF93FFE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346" y="1777130"/>
            <a:ext cx="30988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449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A68DDF-577C-B92C-AC0F-EA7E38FCE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objectifs des pirates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9F9A8F-58C1-2EB3-FFAD-E9792E94B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Gagner de l’argent !</a:t>
            </a:r>
          </a:p>
          <a:p>
            <a:pPr lvl="1"/>
            <a:r>
              <a:rPr lang="fr-FR" dirty="0"/>
              <a:t>Espionnage</a:t>
            </a:r>
          </a:p>
          <a:p>
            <a:pPr lvl="1"/>
            <a:r>
              <a:rPr lang="fr-FR" dirty="0"/>
              <a:t>Sabotage</a:t>
            </a:r>
          </a:p>
          <a:p>
            <a:pPr lvl="1"/>
            <a:r>
              <a:rPr lang="fr-FR" dirty="0"/>
              <a:t>Chantage</a:t>
            </a:r>
          </a:p>
          <a:p>
            <a:pPr lvl="1"/>
            <a:r>
              <a:rPr lang="fr-FR" dirty="0"/>
              <a:t>Vandalisme</a:t>
            </a:r>
          </a:p>
          <a:p>
            <a:r>
              <a:rPr lang="fr-FR" dirty="0"/>
              <a:t>Revendication</a:t>
            </a:r>
          </a:p>
        </p:txBody>
      </p:sp>
      <p:pic>
        <p:nvPicPr>
          <p:cNvPr id="7" name="Image 6" descr="Une image contenant intérieur, en bois&#10;&#10;Description générée automatiquement">
            <a:extLst>
              <a:ext uri="{FF2B5EF4-FFF2-40B4-BE49-F238E27FC236}">
                <a16:creationId xmlns:a16="http://schemas.microsoft.com/office/drawing/2014/main" id="{47B06482-F0D8-FA8D-05D0-E55D5BA92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920" y="1702233"/>
            <a:ext cx="3296953" cy="329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81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A68DDF-577C-B92C-AC0F-EA7E38FCE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9F9A8F-58C1-2EB3-FFAD-E9792E94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86188" cy="4351338"/>
          </a:xfrm>
        </p:spPr>
        <p:txBody>
          <a:bodyPr>
            <a:normAutofit lnSpcReduction="10000"/>
          </a:bodyPr>
          <a:lstStyle/>
          <a:p>
            <a:r>
              <a:rPr lang="fr-FR" dirty="0"/>
              <a:t>On va se mettre à la place d’un pirate pour comprendre se protéger</a:t>
            </a:r>
          </a:p>
          <a:p>
            <a:endParaRPr lang="fr-FR" dirty="0"/>
          </a:p>
          <a:p>
            <a:r>
              <a:rPr lang="fr-FR" dirty="0"/>
              <a:t>Première étape du pirate : identifier la cible </a:t>
            </a:r>
          </a:p>
          <a:p>
            <a:pPr lvl="1"/>
            <a:r>
              <a:rPr lang="fr-FR" dirty="0"/>
              <a:t>Soit sur commande (Espionnage, Sabotage)</a:t>
            </a:r>
          </a:p>
          <a:p>
            <a:pPr lvl="1"/>
            <a:r>
              <a:rPr lang="fr-FR" dirty="0"/>
              <a:t>Soit sur opportunité (Données publique, data </a:t>
            </a:r>
            <a:r>
              <a:rPr lang="fr-FR" dirty="0" err="1"/>
              <a:t>breech</a:t>
            </a:r>
            <a:r>
              <a:rPr lang="fr-FR" dirty="0"/>
              <a:t>, failles …) </a:t>
            </a:r>
          </a:p>
          <a:p>
            <a:endParaRPr lang="fr-FR" dirty="0"/>
          </a:p>
          <a:p>
            <a:r>
              <a:rPr lang="fr-FR" dirty="0"/>
              <a:t>Première règle : moins d’exposition = moins de risque d’attaque</a:t>
            </a:r>
          </a:p>
          <a:p>
            <a:pPr lvl="1"/>
            <a:r>
              <a:rPr lang="fr-FR" dirty="0"/>
              <a:t>Surveiller les fuites de mot de passe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63649A6-E033-5181-2837-08C2D0A95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2461" y="2483962"/>
            <a:ext cx="2432226" cy="232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985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A68DDF-577C-B92C-AC0F-EA7E38FCE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9F9A8F-58C1-2EB3-FFAD-E9792E94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86188" cy="4351338"/>
          </a:xfrm>
        </p:spPr>
        <p:txBody>
          <a:bodyPr>
            <a:normAutofit/>
          </a:bodyPr>
          <a:lstStyle/>
          <a:p>
            <a:r>
              <a:rPr lang="fr-FR" dirty="0"/>
              <a:t>Deuxième étape du pirate : s’infiltrer</a:t>
            </a:r>
          </a:p>
          <a:p>
            <a:pPr lvl="1"/>
            <a:r>
              <a:rPr lang="fr-FR" dirty="0"/>
              <a:t>Physiquement : Hors du périmètre de ce cours</a:t>
            </a:r>
          </a:p>
          <a:p>
            <a:pPr lvl="1"/>
            <a:r>
              <a:rPr lang="fr-FR" dirty="0"/>
              <a:t>Par l’intermédiaire d’un employé</a:t>
            </a:r>
          </a:p>
          <a:p>
            <a:pPr lvl="1"/>
            <a:r>
              <a:rPr lang="fr-FR" dirty="0"/>
              <a:t>A distance</a:t>
            </a:r>
          </a:p>
          <a:p>
            <a:endParaRPr lang="fr-FR" dirty="0"/>
          </a:p>
          <a:p>
            <a:r>
              <a:rPr lang="fr-FR" dirty="0"/>
              <a:t>Phishing</a:t>
            </a:r>
          </a:p>
          <a:p>
            <a:r>
              <a:rPr lang="fr-FR" dirty="0"/>
              <a:t>Social Engineering</a:t>
            </a:r>
          </a:p>
          <a:p>
            <a:r>
              <a:rPr lang="fr-FR" dirty="0"/>
              <a:t>Ou simplement laisser trainer une clé USB sur le parking…</a:t>
            </a:r>
          </a:p>
        </p:txBody>
      </p:sp>
      <p:pic>
        <p:nvPicPr>
          <p:cNvPr id="6" name="Image 5" descr="Une image contenant texte, nageant, sport aquatique, fond marin&#10;&#10;Description générée automatiquement">
            <a:extLst>
              <a:ext uri="{FF2B5EF4-FFF2-40B4-BE49-F238E27FC236}">
                <a16:creationId xmlns:a16="http://schemas.microsoft.com/office/drawing/2014/main" id="{AA83C346-F483-F58D-792F-D6B6FA074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091" y="365125"/>
            <a:ext cx="3245556" cy="1825625"/>
          </a:xfrm>
          <a:prstGeom prst="rect">
            <a:avLst/>
          </a:prstGeom>
        </p:spPr>
      </p:pic>
      <p:sp>
        <p:nvSpPr>
          <p:cNvPr id="7" name="Accolade fermante 6">
            <a:extLst>
              <a:ext uri="{FF2B5EF4-FFF2-40B4-BE49-F238E27FC236}">
                <a16:creationId xmlns:a16="http://schemas.microsoft.com/office/drawing/2014/main" id="{888FA325-2517-9872-60E2-39255C2C3075}"/>
              </a:ext>
            </a:extLst>
          </p:cNvPr>
          <p:cNvSpPr/>
          <p:nvPr/>
        </p:nvSpPr>
        <p:spPr>
          <a:xfrm>
            <a:off x="5874327" y="2687782"/>
            <a:ext cx="221673" cy="74121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2A6B17A-8654-DE62-24B1-640AAC29D255}"/>
              </a:ext>
            </a:extLst>
          </p:cNvPr>
          <p:cNvSpPr txBox="1"/>
          <p:nvPr/>
        </p:nvSpPr>
        <p:spPr>
          <a:xfrm>
            <a:off x="6262254" y="2862746"/>
            <a:ext cx="3100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les parties qui nous intéressent</a:t>
            </a: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065A3249-D9F6-54CF-3969-C7D487632571}"/>
              </a:ext>
            </a:extLst>
          </p:cNvPr>
          <p:cNvSpPr/>
          <p:nvPr/>
        </p:nvSpPr>
        <p:spPr>
          <a:xfrm rot="12877622">
            <a:off x="1200727" y="1551710"/>
            <a:ext cx="895927" cy="3195782"/>
          </a:xfrm>
          <a:prstGeom prst="arc">
            <a:avLst/>
          </a:prstGeom>
          <a:ln w="3810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4990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A68DDF-577C-B92C-AC0F-EA7E38FCE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9F9A8F-58C1-2EB3-FFAD-E9792E94B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Contexte de l’exemple :</a:t>
            </a:r>
          </a:p>
          <a:p>
            <a:r>
              <a:rPr lang="fr-FR" dirty="0"/>
              <a:t>La société « </a:t>
            </a:r>
            <a:r>
              <a:rPr lang="fr-FR" dirty="0" err="1"/>
              <a:t>ballecarre</a:t>
            </a:r>
            <a:r>
              <a:rPr lang="fr-FR" dirty="0"/>
              <a:t> » souhaite récupérer les plans de l’objet « </a:t>
            </a:r>
            <a:r>
              <a:rPr lang="fr-FR" dirty="0" err="1"/>
              <a:t>ovalo</a:t>
            </a:r>
            <a:r>
              <a:rPr lang="fr-FR" dirty="0"/>
              <a:t> » créé par la société « </a:t>
            </a:r>
            <a:r>
              <a:rPr lang="fr-FR" dirty="0" err="1"/>
              <a:t>ballepresqueronde</a:t>
            </a:r>
            <a:r>
              <a:rPr lang="fr-FR" dirty="0"/>
              <a:t> »</a:t>
            </a:r>
          </a:p>
          <a:p>
            <a:r>
              <a:rPr lang="fr-FR" dirty="0"/>
              <a:t>Elle soustraite à un groupe de pirate « Crochet » la tache de récupérer les plans (ce qui est illégal)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Comment va procéder la team Crochet ?</a:t>
            </a:r>
          </a:p>
        </p:txBody>
      </p:sp>
      <p:pic>
        <p:nvPicPr>
          <p:cNvPr id="5" name="Image 4" descr="Une image contenant poupée, jouet&#10;&#10;Description générée automatiquement">
            <a:extLst>
              <a:ext uri="{FF2B5EF4-FFF2-40B4-BE49-F238E27FC236}">
                <a16:creationId xmlns:a16="http://schemas.microsoft.com/office/drawing/2014/main" id="{4A829556-A707-2848-B32D-D3783E5D89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433" y="3897745"/>
            <a:ext cx="897805" cy="267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021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A68DDF-577C-B92C-AC0F-EA7E38FCE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9F9A8F-58C1-2EB3-FFAD-E9792E94B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Première idée de la team Crochet : Les plans ont été transmis déposé sur un serveur de fichier pour être envoyé aux sous-traitants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Scan des ports ouverts sur ballepresqueronde.fr</a:t>
            </a:r>
          </a:p>
          <a:p>
            <a:r>
              <a:rPr lang="fr-FR" dirty="0"/>
              <a:t>Port ouverts : 80 / 443 / 22 / 2020 / 2021</a:t>
            </a:r>
          </a:p>
          <a:p>
            <a:endParaRPr lang="fr-FR" dirty="0"/>
          </a:p>
          <a:p>
            <a:r>
              <a:rPr lang="fr-FR" dirty="0"/>
              <a:t>Comment feriez-vous ensuite ?</a:t>
            </a:r>
          </a:p>
        </p:txBody>
      </p:sp>
    </p:spTree>
    <p:extLst>
      <p:ext uri="{BB962C8B-B14F-4D97-AF65-F5344CB8AC3E}">
        <p14:creationId xmlns:p14="http://schemas.microsoft.com/office/powerpoint/2010/main" val="2842289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A68DDF-577C-B92C-AC0F-EA7E38FCE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9F9A8F-58C1-2EB3-FFAD-E9792E94B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Port 80/443 : Serveur Web</a:t>
            </a:r>
          </a:p>
          <a:p>
            <a:pPr lvl="1"/>
            <a:r>
              <a:rPr lang="fr-FR" dirty="0"/>
              <a:t>Faille Apache ? (Log4J, </a:t>
            </a:r>
            <a:r>
              <a:rPr lang="fr-FR" dirty="0">
                <a:hlinkClick r:id="rId3"/>
              </a:rPr>
              <a:t>Lien vers d’autres failles</a:t>
            </a:r>
            <a:r>
              <a:rPr lang="fr-FR" dirty="0"/>
              <a:t> )</a:t>
            </a:r>
          </a:p>
          <a:p>
            <a:pPr lvl="1"/>
            <a:r>
              <a:rPr lang="fr-FR" dirty="0"/>
              <a:t>Faille </a:t>
            </a:r>
            <a:r>
              <a:rPr lang="fr-FR" dirty="0" err="1"/>
              <a:t>Worpress</a:t>
            </a:r>
            <a:r>
              <a:rPr lang="fr-FR" dirty="0"/>
              <a:t> ? (File Manager , etc…)</a:t>
            </a:r>
          </a:p>
          <a:p>
            <a:r>
              <a:rPr lang="fr-FR" dirty="0"/>
              <a:t>Port 22 : </a:t>
            </a:r>
          </a:p>
          <a:p>
            <a:pPr lvl="1"/>
            <a:r>
              <a:rPr lang="fr-FR" dirty="0"/>
              <a:t>Essai des combinaison classique mot de passe / utilisateur</a:t>
            </a:r>
          </a:p>
          <a:p>
            <a:pPr lvl="1"/>
            <a:r>
              <a:rPr lang="fr-FR" dirty="0"/>
              <a:t>Regarder si une adresse mail de la société apparait dans une fuite de BDD</a:t>
            </a:r>
          </a:p>
          <a:p>
            <a:r>
              <a:rPr lang="fr-FR" dirty="0"/>
              <a:t>Port 2020 / 2021 </a:t>
            </a:r>
          </a:p>
          <a:p>
            <a:pPr lvl="1"/>
            <a:r>
              <a:rPr lang="fr-FR" dirty="0"/>
              <a:t>Mais à quoi peuvent-ils servir ?</a:t>
            </a:r>
          </a:p>
        </p:txBody>
      </p:sp>
    </p:spTree>
    <p:extLst>
      <p:ext uri="{BB962C8B-B14F-4D97-AF65-F5344CB8AC3E}">
        <p14:creationId xmlns:p14="http://schemas.microsoft.com/office/powerpoint/2010/main" val="576262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A68DDF-577C-B92C-AC0F-EA7E38FCE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9F9A8F-58C1-2EB3-FFAD-E9792E94B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Port 2020 / 2021 </a:t>
            </a:r>
          </a:p>
          <a:p>
            <a:pPr lvl="1"/>
            <a:r>
              <a:rPr lang="fr-FR" dirty="0"/>
              <a:t>FTP !</a:t>
            </a:r>
          </a:p>
          <a:p>
            <a:pPr lvl="1"/>
            <a:endParaRPr lang="fr-FR" dirty="0"/>
          </a:p>
          <a:p>
            <a:pPr marL="0" indent="0">
              <a:buNone/>
            </a:pPr>
            <a:r>
              <a:rPr lang="fr-FR" dirty="0"/>
              <a:t>Ont-ils conservé la connexion en mode anonyme ?</a:t>
            </a:r>
          </a:p>
          <a:p>
            <a:pPr marL="0" indent="0">
              <a:buNone/>
            </a:pPr>
            <a:r>
              <a:rPr lang="fr-FR" dirty="0"/>
              <a:t>Bingo, les documents sont disponibles sur le serveur ainsi que beaucoup d’autres qui pourront être monétisé.</a:t>
            </a:r>
          </a:p>
        </p:txBody>
      </p:sp>
    </p:spTree>
    <p:extLst>
      <p:ext uri="{BB962C8B-B14F-4D97-AF65-F5344CB8AC3E}">
        <p14:creationId xmlns:p14="http://schemas.microsoft.com/office/powerpoint/2010/main" val="4032824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A68DDF-577C-B92C-AC0F-EA7E38FCE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9F9A8F-58C1-2EB3-FFAD-E9792E94B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Bons points :</a:t>
            </a:r>
          </a:p>
          <a:p>
            <a:r>
              <a:rPr lang="fr-FR" dirty="0"/>
              <a:t>Logiciels à jour (Apache, WP, FTP)</a:t>
            </a:r>
          </a:p>
          <a:p>
            <a:r>
              <a:rPr lang="fr-FR" dirty="0" err="1"/>
              <a:t>SSH</a:t>
            </a:r>
            <a:r>
              <a:rPr lang="fr-FR" dirty="0"/>
              <a:t> sécurisé par clé</a:t>
            </a:r>
          </a:p>
          <a:p>
            <a:pPr marL="0" indent="0">
              <a:buNone/>
            </a:pPr>
            <a:r>
              <a:rPr lang="fr-FR" dirty="0"/>
              <a:t>Mauvais points :</a:t>
            </a:r>
          </a:p>
          <a:p>
            <a:r>
              <a:rPr lang="fr-FR" dirty="0"/>
              <a:t>Données confidentiels sur un serveur public (Comment auraient-ils pu procéder ?)</a:t>
            </a:r>
          </a:p>
          <a:p>
            <a:r>
              <a:rPr lang="fr-FR" dirty="0"/>
              <a:t>Mauvaise configuration d’un logiciel (erreur humaine)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799837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A68DDF-577C-B92C-AC0F-EA7E38FCE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Notion de surface d’attaque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9F9A8F-58C1-2EB3-FFAD-E9792E94B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attaquer un système à distance, il faut obligatoirement passer par un des ports (</a:t>
            </a:r>
            <a:r>
              <a:rPr lang="fr-FR" dirty="0" err="1"/>
              <a:t>SSH</a:t>
            </a:r>
            <a:r>
              <a:rPr lang="fr-FR" dirty="0"/>
              <a:t>, FTP, ...)</a:t>
            </a:r>
          </a:p>
          <a:p>
            <a:endParaRPr lang="fr-FR" dirty="0"/>
          </a:p>
          <a:p>
            <a:r>
              <a:rPr lang="fr-FR" dirty="0"/>
              <a:t>Moins il y a de port ouvert sur un serveur, moins il y a de risque</a:t>
            </a:r>
          </a:p>
          <a:p>
            <a:endParaRPr lang="fr-FR" dirty="0"/>
          </a:p>
          <a:p>
            <a:r>
              <a:rPr lang="fr-FR" dirty="0"/>
              <a:t>Règle : réduire la surface d’attaque</a:t>
            </a:r>
          </a:p>
          <a:p>
            <a:pPr lvl="1"/>
            <a:r>
              <a:rPr lang="fr-FR" dirty="0"/>
              <a:t>A minima : déplacer les ports, utiliser d’autre stratégie</a:t>
            </a:r>
          </a:p>
          <a:p>
            <a:pPr lvl="1"/>
            <a:endParaRPr lang="fr-FR" dirty="0"/>
          </a:p>
          <a:p>
            <a:r>
              <a:rPr lang="fr-FR" dirty="0"/>
              <a:t>Comment va fonctionner le pirate : port scan</a:t>
            </a:r>
          </a:p>
        </p:txBody>
      </p:sp>
    </p:spTree>
    <p:extLst>
      <p:ext uri="{BB962C8B-B14F-4D97-AF65-F5344CB8AC3E}">
        <p14:creationId xmlns:p14="http://schemas.microsoft.com/office/powerpoint/2010/main" val="2093027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879000-F87B-E4F1-EDA7-E630DAE22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3F1D09-D3FA-EDEE-E62D-4B0BA5CA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CM1 :</a:t>
            </a:r>
          </a:p>
          <a:p>
            <a:pPr lvl="1"/>
            <a:r>
              <a:rPr lang="fr-FR" dirty="0"/>
              <a:t>Introduction</a:t>
            </a:r>
          </a:p>
          <a:p>
            <a:pPr lvl="1"/>
            <a:r>
              <a:rPr lang="fr-FR" dirty="0"/>
              <a:t>Modèle OSI (rapide)</a:t>
            </a:r>
          </a:p>
          <a:p>
            <a:pPr lvl="1"/>
            <a:r>
              <a:rPr lang="fr-FR" dirty="0"/>
              <a:t>Exemple</a:t>
            </a:r>
          </a:p>
          <a:p>
            <a:pPr lvl="1"/>
            <a:r>
              <a:rPr lang="fr-FR" dirty="0"/>
              <a:t>TP </a:t>
            </a:r>
            <a:r>
              <a:rPr lang="fr-FR" dirty="0" err="1"/>
              <a:t>Blobby</a:t>
            </a:r>
            <a:r>
              <a:rPr lang="fr-FR" dirty="0"/>
              <a:t> Volley</a:t>
            </a:r>
          </a:p>
          <a:p>
            <a:r>
              <a:rPr lang="fr-FR" dirty="0"/>
              <a:t>CM2 :</a:t>
            </a:r>
          </a:p>
          <a:p>
            <a:pPr lvl="1"/>
            <a:r>
              <a:rPr lang="fr-FR" dirty="0"/>
              <a:t>Couche Physique</a:t>
            </a:r>
          </a:p>
          <a:p>
            <a:pPr lvl="1"/>
            <a:r>
              <a:rPr lang="fr-FR" dirty="0"/>
              <a:t>Couche Liaison</a:t>
            </a:r>
          </a:p>
          <a:p>
            <a:pPr lvl="1"/>
            <a:r>
              <a:rPr lang="fr-FR" dirty="0"/>
              <a:t>Couche Réseau</a:t>
            </a:r>
          </a:p>
          <a:p>
            <a:pPr lvl="1"/>
            <a:r>
              <a:rPr lang="fr-FR" dirty="0"/>
              <a:t>Couche Transport</a:t>
            </a:r>
          </a:p>
          <a:p>
            <a:pPr lvl="1"/>
            <a:r>
              <a:rPr lang="fr-FR" dirty="0"/>
              <a:t>TP Firewall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736F3A7-1CC9-4DE4-7E3D-52AEAC04D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74" y="6154384"/>
            <a:ext cx="1675204" cy="519313"/>
          </a:xfrm>
          <a:prstGeom prst="rect">
            <a:avLst/>
          </a:prstGeom>
        </p:spPr>
      </p:pic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156ADB5-E93D-16FE-E7FC-B06834D54AAA}"/>
              </a:ext>
            </a:extLst>
          </p:cNvPr>
          <p:cNvSpPr txBox="1">
            <a:spLocks/>
          </p:cNvSpPr>
          <p:nvPr/>
        </p:nvSpPr>
        <p:spPr>
          <a:xfrm>
            <a:off x="6172200" y="1825625"/>
            <a:ext cx="552646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CM3 :</a:t>
            </a:r>
          </a:p>
          <a:p>
            <a:pPr lvl="1"/>
            <a:r>
              <a:rPr lang="fr-FR" dirty="0"/>
              <a:t>NAT / PAT – IPV6</a:t>
            </a:r>
          </a:p>
          <a:p>
            <a:pPr lvl="1"/>
            <a:r>
              <a:rPr lang="fr-FR" dirty="0"/>
              <a:t>Protocoles </a:t>
            </a:r>
          </a:p>
          <a:p>
            <a:pPr lvl="1"/>
            <a:r>
              <a:rPr lang="fr-FR" dirty="0"/>
              <a:t>Wi-Fi</a:t>
            </a:r>
          </a:p>
          <a:p>
            <a:pPr lvl="1"/>
            <a:r>
              <a:rPr lang="fr-FR" dirty="0"/>
              <a:t>Tunnels</a:t>
            </a:r>
          </a:p>
          <a:p>
            <a:r>
              <a:rPr lang="fr-FR" dirty="0"/>
              <a:t>CM4 :</a:t>
            </a:r>
          </a:p>
          <a:p>
            <a:pPr lvl="1"/>
            <a:r>
              <a:rPr lang="fr-FR" dirty="0"/>
              <a:t>Cybersécurité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47945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71EDB1-2937-D182-C3DE-BF409153B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Mini TP – Scanner de port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83D848-7797-003F-5FE9-D2183F1AA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Créez un scanner de port en python</a:t>
            </a:r>
          </a:p>
          <a:p>
            <a:endParaRPr lang="fr-FR" dirty="0"/>
          </a:p>
          <a:p>
            <a:r>
              <a:rPr lang="fr-FR" dirty="0"/>
              <a:t>Testez le sur la manipulation mise en place</a:t>
            </a:r>
          </a:p>
        </p:txBody>
      </p:sp>
    </p:spTree>
    <p:extLst>
      <p:ext uri="{BB962C8B-B14F-4D97-AF65-F5344CB8AC3E}">
        <p14:creationId xmlns:p14="http://schemas.microsoft.com/office/powerpoint/2010/main" val="1233639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8BD2F2-3C59-D33D-7D46-5A50A793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Isolation des systèmes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537C49-82BC-F7F0-33C7-BED7DBC2A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Une fois que le pirate a utilisé des failles pour entrer sur un des systèmes, il va chercher à récupérer des données ou utiliser 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Règle : isoler les systèmes !</a:t>
            </a:r>
          </a:p>
        </p:txBody>
      </p:sp>
    </p:spTree>
    <p:extLst>
      <p:ext uri="{BB962C8B-B14F-4D97-AF65-F5344CB8AC3E}">
        <p14:creationId xmlns:p14="http://schemas.microsoft.com/office/powerpoint/2010/main" val="8598727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8BD2F2-3C59-D33D-7D46-5A50A793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Limiter les flux possibles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537C49-82BC-F7F0-33C7-BED7DBC2A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Dans le cas ou des systèmes ne peuvent pas être isolées, il faut limiter les flux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215314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131412-6A81-BA0D-0CA8-CF3B2E208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MAJ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637D27B-8D30-F78C-22BC-A2134898F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Pour pouvoir avoir les droits d’accès, l’attaquant va utiliser des failles. </a:t>
            </a:r>
          </a:p>
          <a:p>
            <a:r>
              <a:rPr lang="fr-FR" dirty="0"/>
              <a:t>La mise à jour des systèmes permet de limiter le nombre de faille disponible à l’attaquant</a:t>
            </a:r>
          </a:p>
          <a:p>
            <a:endParaRPr lang="fr-FR" dirty="0"/>
          </a:p>
          <a:p>
            <a:r>
              <a:rPr lang="fr-FR" dirty="0"/>
              <a:t>En cas d’impossibilité de mettre à jour le système, il doit être isolé du réseau</a:t>
            </a:r>
          </a:p>
          <a:p>
            <a:endParaRPr lang="fr-FR" dirty="0"/>
          </a:p>
          <a:p>
            <a:r>
              <a:rPr lang="fr-FR" dirty="0"/>
              <a:t>Se tenir au courant des failles récentes :</a:t>
            </a:r>
          </a:p>
          <a:p>
            <a:pPr lvl="1"/>
            <a:r>
              <a:rPr lang="fr-FR" dirty="0"/>
              <a:t>Les constructeur envoient des mailing </a:t>
            </a:r>
            <a:r>
              <a:rPr lang="fr-FR" dirty="0" err="1"/>
              <a:t>list</a:t>
            </a:r>
            <a:r>
              <a:rPr lang="fr-FR" dirty="0"/>
              <a:t> avec les failles sur leurs équipements</a:t>
            </a:r>
          </a:p>
          <a:p>
            <a:pPr lvl="1"/>
            <a:r>
              <a:rPr lang="fr-FR" dirty="0">
                <a:hlinkClick r:id="rId2"/>
              </a:rPr>
              <a:t>https://www.cvedetails.com</a:t>
            </a:r>
            <a:endParaRPr lang="fr-FR" dirty="0"/>
          </a:p>
          <a:p>
            <a:pPr lvl="1"/>
            <a:r>
              <a:rPr lang="fr-FR" dirty="0"/>
              <a:t>https://hackaday.com/tag/this-week-in-security/</a:t>
            </a:r>
          </a:p>
        </p:txBody>
      </p:sp>
    </p:spTree>
    <p:extLst>
      <p:ext uri="{BB962C8B-B14F-4D97-AF65-F5344CB8AC3E}">
        <p14:creationId xmlns:p14="http://schemas.microsoft.com/office/powerpoint/2010/main" val="15415376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9812D6-D19A-1839-C8CA-B84F33A41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Sauvegarde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B56BB0-4644-4E2C-9E46-04C9E948B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Si l’attaquant arrive à corrompre les systèmes, il va falloir remettre en service</a:t>
            </a:r>
          </a:p>
          <a:p>
            <a:endParaRPr lang="fr-FR" dirty="0"/>
          </a:p>
          <a:p>
            <a:r>
              <a:rPr lang="fr-FR" dirty="0"/>
              <a:t>Règle du 3-2-1</a:t>
            </a:r>
          </a:p>
          <a:p>
            <a:pPr lvl="1"/>
            <a:r>
              <a:rPr lang="fr-FR" dirty="0"/>
              <a:t>3 sauvegardes</a:t>
            </a:r>
          </a:p>
          <a:p>
            <a:pPr lvl="1"/>
            <a:r>
              <a:rPr lang="fr-FR" dirty="0"/>
              <a:t>2 supports différents </a:t>
            </a:r>
          </a:p>
          <a:p>
            <a:pPr lvl="1"/>
            <a:r>
              <a:rPr lang="fr-FR" dirty="0"/>
              <a:t>1 Copie hors site</a:t>
            </a:r>
          </a:p>
          <a:p>
            <a:r>
              <a:rPr lang="fr-FR" dirty="0"/>
              <a:t>Une sauvegarde non testée est une sauvegarde qui ne marche pas</a:t>
            </a:r>
          </a:p>
          <a:p>
            <a:r>
              <a:rPr lang="fr-FR" dirty="0"/>
              <a:t>Définition de la granularité des sauvegardes et de la périodicité</a:t>
            </a:r>
          </a:p>
        </p:txBody>
      </p:sp>
    </p:spTree>
    <p:extLst>
      <p:ext uri="{BB962C8B-B14F-4D97-AF65-F5344CB8AC3E}">
        <p14:creationId xmlns:p14="http://schemas.microsoft.com/office/powerpoint/2010/main" val="3365407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CB7FAE-F3F3-4C9C-48BD-39EBB588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Rappel des 3 premiers cours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A4DD04-0ED9-0EB9-9ED2-71E2AE4A42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7674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879000-F87B-E4F1-EDA7-E630DAE22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Modèle OSI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3F1D09-D3FA-EDEE-E62D-4B0BA5CA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736F3A7-1CC9-4DE4-7E3D-52AEAC04D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74" y="6154384"/>
            <a:ext cx="1675204" cy="5193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2C876D8-37A5-C480-FD53-F56891D060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729" y="1417638"/>
            <a:ext cx="4391143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073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879000-F87B-E4F1-EDA7-E630DAE22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Couche Liaison - Ethernet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3F1D09-D3FA-EDEE-E62D-4B0BA5CA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Communication entre 2 équipements reliés entre eux</a:t>
            </a:r>
          </a:p>
          <a:p>
            <a:pPr marL="0" indent="0">
              <a:buNone/>
            </a:pPr>
            <a:r>
              <a:rPr lang="fr-FR" dirty="0"/>
              <a:t>Adresse équipements : Adresse MAC</a:t>
            </a:r>
          </a:p>
          <a:p>
            <a:pPr marL="0" indent="0">
              <a:buNone/>
            </a:pPr>
            <a:r>
              <a:rPr lang="fr-FR" sz="2400" dirty="0"/>
              <a:t>Format </a:t>
            </a:r>
            <a:r>
              <a:rPr lang="fr-FR" sz="2400" dirty="0" err="1"/>
              <a:t>HH.HH.HH.HH.HH.HH</a:t>
            </a:r>
            <a:endParaRPr lang="fr-FR" sz="2400" dirty="0"/>
          </a:p>
          <a:p>
            <a:pPr marL="0" indent="0">
              <a:buNone/>
            </a:pPr>
            <a:r>
              <a:rPr lang="fr-FR" sz="2400" dirty="0"/>
              <a:t>Trame :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736F3A7-1CC9-4DE4-7E3D-52AEAC04D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74" y="6154384"/>
            <a:ext cx="1675204" cy="5193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2C876D8-37A5-C480-FD53-F56891D060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589" y="294880"/>
            <a:ext cx="2372294" cy="27916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A0D28D4-F2D2-88E9-C3F8-F381B12FCC29}"/>
              </a:ext>
            </a:extLst>
          </p:cNvPr>
          <p:cNvSpPr/>
          <p:nvPr/>
        </p:nvSpPr>
        <p:spPr>
          <a:xfrm>
            <a:off x="9633678" y="2167373"/>
            <a:ext cx="2038340" cy="50059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2564E6D-61DA-6141-8136-5804BC0EE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1308" y="3173732"/>
            <a:ext cx="8272582" cy="313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274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879000-F87B-E4F1-EDA7-E630DAE22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Couche Réseau : IP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3F1D09-D3FA-EDEE-E62D-4B0BA5CA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Deux Formats : IPV4 (64bits) et IPV6 (128bits)</a:t>
            </a:r>
          </a:p>
          <a:p>
            <a:pPr marL="0" indent="0">
              <a:buNone/>
            </a:pPr>
            <a:r>
              <a:rPr lang="fr-FR" dirty="0"/>
              <a:t>IPV4 :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sz="2400" dirty="0"/>
              <a:t>Adresse en .255 : Broadcast </a:t>
            </a:r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r>
              <a:rPr lang="fr-FR" sz="2400" dirty="0"/>
              <a:t>IP : 192.168.45.8/16 : Réseau, Masque, Nombre d’équipements possibles, adresse de Broadcast</a:t>
            </a:r>
          </a:p>
          <a:p>
            <a:pPr marL="0" indent="0">
              <a:buNone/>
            </a:pPr>
            <a:r>
              <a:rPr lang="fr-FR" sz="2400" dirty="0"/>
              <a:t>Masque /16 : Écrivez le sous la forme </a:t>
            </a:r>
            <a:r>
              <a:rPr lang="fr-FR" sz="2400" dirty="0" err="1"/>
              <a:t>XXX.XXX.XXX.XXX</a:t>
            </a:r>
            <a:endParaRPr lang="fr-FR" sz="2400" dirty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736F3A7-1CC9-4DE4-7E3D-52AEAC04D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74" y="6154384"/>
            <a:ext cx="1675204" cy="5193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2C876D8-37A5-C480-FD53-F56891D060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589" y="294880"/>
            <a:ext cx="2372294" cy="27916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A0D28D4-F2D2-88E9-C3F8-F381B12FCC29}"/>
              </a:ext>
            </a:extLst>
          </p:cNvPr>
          <p:cNvSpPr/>
          <p:nvPr/>
        </p:nvSpPr>
        <p:spPr>
          <a:xfrm>
            <a:off x="9633678" y="1825625"/>
            <a:ext cx="2038340" cy="50059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AA7C968-BF93-15FF-A23E-C00CE25EF7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4678" y="2408175"/>
            <a:ext cx="6832344" cy="837564"/>
          </a:xfrm>
          <a:prstGeom prst="rect">
            <a:avLst/>
          </a:prstGeom>
        </p:spPr>
      </p:pic>
      <p:pic>
        <p:nvPicPr>
          <p:cNvPr id="8" name="Image 7" descr="Une image contenant texte, graphiques vectoriels&#10;&#10;Description générée automatiquement">
            <a:extLst>
              <a:ext uri="{FF2B5EF4-FFF2-40B4-BE49-F238E27FC236}">
                <a16:creationId xmlns:a16="http://schemas.microsoft.com/office/drawing/2014/main" id="{94549D97-21FE-4F91-02EB-91C457A60F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536" y="2912174"/>
            <a:ext cx="2095500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03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879000-F87B-E4F1-EDA7-E630DAE22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Couche Transport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3F1D09-D3FA-EDEE-E62D-4B0BA5CA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UDP</a:t>
            </a:r>
            <a:r>
              <a:rPr lang="fr-FR" dirty="0"/>
              <a:t> : </a:t>
            </a:r>
          </a:p>
          <a:p>
            <a:pPr lvl="1"/>
            <a:r>
              <a:rPr lang="fr-FR" dirty="0"/>
              <a:t>Simple</a:t>
            </a:r>
          </a:p>
          <a:p>
            <a:pPr lvl="1"/>
            <a:r>
              <a:rPr lang="fr-FR" dirty="0"/>
              <a:t>Pas de garantie de réception</a:t>
            </a:r>
          </a:p>
          <a:p>
            <a:pPr lvl="1"/>
            <a:r>
              <a:rPr lang="fr-FR" dirty="0"/>
              <a:t>Streaming, Visio, DHCP, DNS</a:t>
            </a:r>
          </a:p>
          <a:p>
            <a:r>
              <a:rPr lang="fr-FR" dirty="0" err="1"/>
              <a:t>TCP</a:t>
            </a:r>
            <a:r>
              <a:rPr lang="fr-FR" dirty="0"/>
              <a:t> : </a:t>
            </a:r>
          </a:p>
          <a:p>
            <a:pPr lvl="1"/>
            <a:r>
              <a:rPr lang="fr-FR" dirty="0"/>
              <a:t>Contrôle de réception</a:t>
            </a:r>
          </a:p>
          <a:p>
            <a:pPr lvl="1"/>
            <a:r>
              <a:rPr lang="fr-FR" dirty="0"/>
              <a:t>FTP, </a:t>
            </a:r>
            <a:r>
              <a:rPr lang="fr-FR" dirty="0" err="1"/>
              <a:t>SSH</a:t>
            </a:r>
            <a:r>
              <a:rPr lang="fr-FR" dirty="0"/>
              <a:t>, HTTP …</a:t>
            </a:r>
          </a:p>
          <a:p>
            <a:pPr lvl="1"/>
            <a:endParaRPr lang="fr-FR" dirty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736F3A7-1CC9-4DE4-7E3D-52AEAC04D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74" y="6154384"/>
            <a:ext cx="1675204" cy="5193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2C876D8-37A5-C480-FD53-F56891D060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589" y="294880"/>
            <a:ext cx="2372294" cy="27916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A0D28D4-F2D2-88E9-C3F8-F381B12FCC29}"/>
              </a:ext>
            </a:extLst>
          </p:cNvPr>
          <p:cNvSpPr/>
          <p:nvPr/>
        </p:nvSpPr>
        <p:spPr>
          <a:xfrm>
            <a:off x="9633678" y="1382280"/>
            <a:ext cx="2038340" cy="50059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1612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879000-F87B-E4F1-EDA7-E630DAE22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Applications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3F1D09-D3FA-EDEE-E62D-4B0BA5CAE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Non sécurisé : FTP (20&amp;21) Telnet (23)</a:t>
            </a:r>
          </a:p>
          <a:p>
            <a:r>
              <a:rPr lang="fr-FR" dirty="0" err="1"/>
              <a:t>SSH</a:t>
            </a:r>
            <a:r>
              <a:rPr lang="fr-FR" dirty="0"/>
              <a:t> (22) – HTTP (80) – Modbus (502)</a:t>
            </a:r>
          </a:p>
          <a:p>
            <a:r>
              <a:rPr lang="fr-FR" dirty="0"/>
              <a:t>Modèle Client Serveur</a:t>
            </a:r>
          </a:p>
          <a:p>
            <a:pPr lvl="1"/>
            <a:endParaRPr lang="fr-FR" dirty="0"/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736F3A7-1CC9-4DE4-7E3D-52AEAC04D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74" y="6154384"/>
            <a:ext cx="1675204" cy="51931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2C876D8-37A5-C480-FD53-F56891D060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589" y="294880"/>
            <a:ext cx="2372294" cy="27916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D60E819-165B-E598-A70F-5A57456284E2}"/>
              </a:ext>
            </a:extLst>
          </p:cNvPr>
          <p:cNvSpPr/>
          <p:nvPr/>
        </p:nvSpPr>
        <p:spPr>
          <a:xfrm>
            <a:off x="9708543" y="365125"/>
            <a:ext cx="2038340" cy="50059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1841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CB7FAE-F3F3-4C9C-48BD-39EBB588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Cybersécurité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A4DD04-0ED9-0EB9-9ED2-71E2AE4A42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Image 5" descr="Une image contenant texte, intérieur, personne, équipement électronique&#10;&#10;Description générée automatiquement">
            <a:extLst>
              <a:ext uri="{FF2B5EF4-FFF2-40B4-BE49-F238E27FC236}">
                <a16:creationId xmlns:a16="http://schemas.microsoft.com/office/drawing/2014/main" id="{13E018E3-1F2C-6B57-92A5-3C293C94C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043" y="294586"/>
            <a:ext cx="6579536" cy="313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7193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939</Words>
  <Application>Microsoft Office PowerPoint</Application>
  <PresentationFormat>Grand écran</PresentationFormat>
  <Paragraphs>195</Paragraphs>
  <Slides>24</Slides>
  <Notes>15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Thème Office</vt:lpstr>
      <vt:lpstr>Réseaux Informatiques CM4</vt:lpstr>
      <vt:lpstr>Plan</vt:lpstr>
      <vt:lpstr>Rappel des 3 premiers cours</vt:lpstr>
      <vt:lpstr>Modèle OSI</vt:lpstr>
      <vt:lpstr>Couche Liaison - Ethernet</vt:lpstr>
      <vt:lpstr>Couche Réseau : IP</vt:lpstr>
      <vt:lpstr>Couche Transport</vt:lpstr>
      <vt:lpstr>Applications</vt:lpstr>
      <vt:lpstr>Cybersécurité</vt:lpstr>
      <vt:lpstr>ANSSI</vt:lpstr>
      <vt:lpstr>Les objectifs des pirates</vt:lpstr>
      <vt:lpstr>Exemple</vt:lpstr>
      <vt:lpstr>Exemple</vt:lpstr>
      <vt:lpstr>Un exemple</vt:lpstr>
      <vt:lpstr>Un exemple</vt:lpstr>
      <vt:lpstr>Un exemple</vt:lpstr>
      <vt:lpstr>Un exemple</vt:lpstr>
      <vt:lpstr>Un exemple</vt:lpstr>
      <vt:lpstr>Notion de surface d’attaque</vt:lpstr>
      <vt:lpstr>Mini TP – Scanner de port</vt:lpstr>
      <vt:lpstr>Isolation des systèmes</vt:lpstr>
      <vt:lpstr>Limiter les flux possibles</vt:lpstr>
      <vt:lpstr>MAJ</vt:lpstr>
      <vt:lpstr>Sauvegarde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Réseaux Informatiques</dc:title>
  <dc:creator>Guillaume Rico</dc:creator>
  <cp:lastModifiedBy>Guillaume Rico</cp:lastModifiedBy>
  <cp:revision>45</cp:revision>
  <dcterms:created xsi:type="dcterms:W3CDTF">2022-10-04T08:25:23Z</dcterms:created>
  <dcterms:modified xsi:type="dcterms:W3CDTF">2023-02-22T09:49:42Z</dcterms:modified>
</cp:coreProperties>
</file>

<file path=docProps/thumbnail.jpeg>
</file>